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6" r:id="rId4"/>
  </p:sldMasterIdLst>
  <p:notesMasterIdLst>
    <p:notesMasterId r:id="rId6"/>
  </p:notesMasterIdLst>
  <p:sldIdLst>
    <p:sldId id="3228" r:id="rId5"/>
    <p:sldId id="270" r:id="rId7"/>
    <p:sldId id="3217" r:id="rId8"/>
    <p:sldId id="293" r:id="rId9"/>
    <p:sldId id="548" r:id="rId10"/>
    <p:sldId id="3255" r:id="rId11"/>
    <p:sldId id="3277" r:id="rId12"/>
    <p:sldId id="3223" r:id="rId13"/>
    <p:sldId id="549" r:id="rId14"/>
    <p:sldId id="272" r:id="rId15"/>
    <p:sldId id="315" r:id="rId16"/>
    <p:sldId id="3224" r:id="rId17"/>
    <p:sldId id="550" r:id="rId18"/>
    <p:sldId id="322" r:id="rId19"/>
    <p:sldId id="3300" r:id="rId20"/>
    <p:sldId id="3301" r:id="rId21"/>
    <p:sldId id="3302" r:id="rId22"/>
    <p:sldId id="3304" r:id="rId23"/>
    <p:sldId id="3303" r:id="rId24"/>
    <p:sldId id="3229" r:id="rId25"/>
    <p:sldId id="551" r:id="rId26"/>
    <p:sldId id="310" r:id="rId27"/>
    <p:sldId id="3305" r:id="rId28"/>
    <p:sldId id="3306" r:id="rId29"/>
    <p:sldId id="323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88" y="57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47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</a:t>
            </a:r>
            <a:r>
              <a:rPr lang="en-US" altLang="zh-CN"/>
              <a:t>ROS</a:t>
            </a:r>
            <a:r>
              <a:rPr lang="zh-CN" altLang="en-US"/>
              <a:t>的源代码，我们采用的是</a:t>
            </a:r>
            <a:r>
              <a:rPr lang="en-US" altLang="zh-CN"/>
              <a:t>catkin</a:t>
            </a:r>
            <a:r>
              <a:rPr lang="zh-CN" altLang="en-US"/>
              <a:t>编译系统，他是</a:t>
            </a:r>
            <a:r>
              <a:rPr lang="en-US" altLang="zh-CN"/>
              <a:t>cmake</a:t>
            </a:r>
            <a:r>
              <a:rPr lang="zh-CN" altLang="en-US"/>
              <a:t>上的更高层的抽象。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我们平常跟</a:t>
            </a:r>
            <a:r>
              <a:rPr lang="en-US" altLang="zh-CN"/>
              <a:t>ROS</a:t>
            </a:r>
            <a:r>
              <a:rPr lang="zh-CN" altLang="en-US"/>
              <a:t>打交道的就是这个</a:t>
            </a:r>
            <a:r>
              <a:rPr lang="en-US" altLang="zh-CN"/>
              <a:t>src</a:t>
            </a:r>
            <a:r>
              <a:rPr lang="zh-CN" altLang="en-US"/>
              <a:t>文件夹。</a:t>
            </a:r>
            <a:r>
              <a:rPr lang="en-US" altLang="zh-CN"/>
              <a:t>catkin</a:t>
            </a:r>
            <a:r>
              <a:rPr lang="zh-CN" altLang="en-US"/>
              <a:t>编译的单元，以及</a:t>
            </a:r>
            <a:r>
              <a:rPr lang="en-US" altLang="zh-CN"/>
              <a:t>ROS</a:t>
            </a:r>
            <a:r>
              <a:rPr lang="zh-CN" altLang="en-US"/>
              <a:t>软件的组织形式，就是</a:t>
            </a:r>
            <a:r>
              <a:rPr lang="en-US" altLang="zh-CN"/>
              <a:t>src</a:t>
            </a:r>
            <a:r>
              <a:rPr lang="zh-CN" altLang="en-US"/>
              <a:t>中一个一个</a:t>
            </a:r>
            <a:r>
              <a:rPr lang="en-US" altLang="zh-CN"/>
              <a:t>package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85546F3-DA74-492A-8CCE-24C0562514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CMakeLists.txt: 定义package的包名、依赖、源文件、目标文件等编译规则，是package</a:t>
            </a:r>
            <a:endParaRPr lang="zh-CN" altLang="en-US"/>
          </a:p>
          <a:p>
            <a:r>
              <a:rPr lang="zh-CN" altLang="en-US"/>
              <a:t>不可少的成分</a:t>
            </a:r>
            <a:endParaRPr lang="zh-CN" altLang="en-US"/>
          </a:p>
          <a:p>
            <a:r>
              <a:rPr lang="zh-CN" altLang="en-US"/>
              <a:t>package.xml: 描述package的包名、版本号、作者、依赖等信息，是package不可少的成</a:t>
            </a:r>
            <a:endParaRPr lang="zh-CN" altLang="en-US"/>
          </a:p>
          <a:p>
            <a:r>
              <a:rPr lang="zh-CN" altLang="en-US"/>
              <a:t>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ROS的通信架构是ROS的灵魂，也是整个ROS正常运行的关键所在。ROS通信架构包括</a:t>
            </a:r>
            <a:endParaRPr lang="zh-CN" altLang="en-US"/>
          </a:p>
          <a:p>
            <a:r>
              <a:rPr lang="zh-CN" altLang="en-US"/>
              <a:t>各种数据的处理，进程的运行，消息的传递等等。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由于机器人的元器件很多，功能庞大，因此实际运行时往往会运行众多的node，负责感知世界、控制运动、决策和计算等功能。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管理这些</a:t>
            </a:r>
            <a:r>
              <a:rPr lang="en-US" altLang="zh-CN"/>
              <a:t>Node</a:t>
            </a:r>
            <a:r>
              <a:rPr lang="zh-CN" altLang="en-US"/>
              <a:t>需要ROS提供给我们的节点管理器master，node首先在master处进行注册，之后master会将该node纳入整个ROS程序中。</a:t>
            </a:r>
            <a:endParaRPr lang="zh-CN" altLang="en-US"/>
          </a:p>
          <a:p>
            <a:r>
              <a:rPr lang="zh-CN" altLang="en-US"/>
              <a:t>node之间的通信也是先由master进行“牵线”，才能两两的进行点对点通信。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ROS的通信方式是ROS最为核心的概念，ROS系统的精髓就在于它提供的通信架构。ROS的</a:t>
            </a:r>
            <a:endParaRPr lang="zh-CN" altLang="en-US"/>
          </a:p>
          <a:p>
            <a:r>
              <a:rPr lang="zh-CN" altLang="en-US"/>
              <a:t>通信方式有以下四种：</a:t>
            </a:r>
            <a:endParaRPr lang="zh-CN" altLang="en-US"/>
          </a:p>
          <a:p>
            <a:r>
              <a:rPr lang="zh-CN" altLang="en-US"/>
              <a:t>Topic 主题</a:t>
            </a:r>
            <a:endParaRPr lang="zh-CN" altLang="en-US"/>
          </a:p>
          <a:p>
            <a:r>
              <a:rPr lang="zh-CN" altLang="en-US"/>
              <a:t>Service 服务</a:t>
            </a:r>
            <a:endParaRPr lang="zh-CN" altLang="en-US"/>
          </a:p>
          <a:p>
            <a:r>
              <a:rPr lang="zh-CN" altLang="en-US"/>
              <a:t>Parameter Service 参数服务器</a:t>
            </a:r>
            <a:endParaRPr lang="zh-CN" altLang="en-US"/>
          </a:p>
          <a:p>
            <a:r>
              <a:rPr lang="zh-CN" altLang="en-US"/>
              <a:t>Actionlib 动作库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ROS中的通信方式中，topic是常用的一种。对于实时性、周期性的消息，使用topic来传输是最佳的选择。</a:t>
            </a:r>
            <a:endParaRPr lang="zh-CN" altLang="en-US"/>
          </a:p>
          <a:p>
            <a:r>
              <a:rPr lang="zh-CN" altLang="en-US"/>
              <a:t>topic要经历下面几步的初始化过程：首先，publisher节点和subscriber节点都要到节点管理器进行注册，然后publisher会发布topic，subscriber在master的指挥下会订阅该topic，从而建立起sub-pub之间的通信。注意整个过程是单向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topic通信方式是异步的，发送时调用publish()方法，发送完成立即返回，不用等待反馈。</a:t>
            </a:r>
            <a:endParaRPr lang="zh-CN" altLang="en-US"/>
          </a:p>
          <a:p>
            <a:r>
              <a:rPr lang="zh-CN" altLang="en-US"/>
              <a:t>subscriber通过回调函数的方式来处理消息。</a:t>
            </a:r>
            <a:endParaRPr lang="zh-CN" altLang="en-US"/>
          </a:p>
          <a:p>
            <a:r>
              <a:rPr lang="zh-CN" altLang="en-US"/>
              <a:t>topic可以同时有多个subscribers，也可以同时有多个publishers。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比如当一些节点只是临时而非周期性的需要某些数据，如果用topic通信方式时就会消耗大量不必要的系统资源，造成系统的低效率高功耗。</a:t>
            </a:r>
            <a:endParaRPr lang="zh-CN" altLang="en-US"/>
          </a:p>
          <a:p>
            <a:r>
              <a:rPr lang="zh-CN" altLang="en-US"/>
              <a:t>这种情况下，就需要有另外一种请求-查询式的通信模型。这节我们来介绍ROS通信中的另一种通信方式——service(服务)。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与前两种通信方式不同，参数服务器也可以说是特殊的“通信方式”。</a:t>
            </a:r>
            <a:endParaRPr lang="zh-CN" altLang="en-US"/>
          </a:p>
          <a:p>
            <a:r>
              <a:rPr lang="zh-CN" altLang="en-US"/>
              <a:t>特殊点在于参数服务器是节点存储参数的地方、用于配置参数，全局共享参数。</a:t>
            </a:r>
            <a:r>
              <a:rPr lang="zh-CN" altLang="en-US">
                <a:sym typeface="+mn-ea"/>
              </a:rPr>
              <a:t>它更加的静态。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使用方法：</a:t>
            </a:r>
            <a:endParaRPr lang="zh-CN" altLang="en-US"/>
          </a:p>
          <a:p>
            <a:r>
              <a:rPr lang="zh-CN" altLang="en-US"/>
              <a:t>命令行维护</a:t>
            </a:r>
            <a:endParaRPr lang="zh-CN" altLang="en-US"/>
          </a:p>
          <a:p>
            <a:r>
              <a:rPr lang="en-US" altLang="zh-CN"/>
              <a:t>config, yaml</a:t>
            </a:r>
            <a:r>
              <a:rPr lang="zh-CN" altLang="en-US"/>
              <a:t>文件等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Actionlib是ROS中一个很重要的库，类似service通信机制，actionlib也是一种请求响应机制的通信方式，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actionlib主要弥补了service通信的一个不足，就是当机器人执行一个长时间的任务时，假如利用service通信方式，那么publisher会很长时间接受不到反馈的reply，致使通信受阻。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actionlib则可以比较适合实现长时间的通信过程，actionlib通信过程可以随时被查看过程进度，也可以终止请求。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Robot Operating System </a:t>
            </a:r>
            <a:r>
              <a:rPr lang="zh-CN" altLang="en-US"/>
              <a:t>机器人操作系统，简称</a:t>
            </a:r>
            <a:r>
              <a:rPr lang="en-US" altLang="zh-CN"/>
              <a:t>ROS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人工智能的浪潮中有一个方面是不可忽视的，就是机器人。 说到我们今天的机器人，最近几年机器人领域非常火爆，出现了一大批这样高质量的产品。</a:t>
            </a:r>
            <a:endParaRPr lang="zh-CN" altLang="en-US"/>
          </a:p>
          <a:p>
            <a:r>
              <a:rPr lang="zh-CN" altLang="en-US">
                <a:sym typeface="+mn-ea"/>
              </a:rPr>
              <a:t>例如，波士顿动力的机器狗，谷歌的无人车，以及国产的大疆无人机等等。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而这当中许多用到了一个共同的运行支撑软件。就是机器人操作系统</a:t>
            </a:r>
            <a:r>
              <a:rPr lang="en-US" altLang="zh-CN">
                <a:sym typeface="+mn-ea"/>
              </a:rPr>
              <a:t>ROS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要设计机械结构，画电路板，写硬件驱动，设计通信架构，组装硬件，调试，最后是编写各种上层算法。工作量十分庞大，这种情况跟早期的计算机很类似，早期的电脑也没有操作系统，开发人员需要直接面对硬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机器人零部件厂商，比如机械臂、地盘、摄像头、激光雷达生成厂商都在一个通用的机器人软件平台上开发。</a:t>
            </a:r>
            <a:r>
              <a:rPr lang="en-US" altLang="zh-CN"/>
              <a:t>ROS</a:t>
            </a:r>
            <a:r>
              <a:rPr lang="zh-CN" altLang="en-US"/>
              <a:t>经过</a:t>
            </a:r>
            <a:r>
              <a:rPr lang="en-US" altLang="zh-CN"/>
              <a:t>10</a:t>
            </a:r>
            <a:r>
              <a:rPr lang="zh-CN" altLang="en-US"/>
              <a:t>年发展，事实上已经成为机器人届主流的操作系统，现在机器人上跑的</a:t>
            </a:r>
            <a:r>
              <a:rPr lang="en-US" altLang="zh-CN"/>
              <a:t>ROS</a:t>
            </a:r>
            <a:r>
              <a:rPr lang="zh-CN" altLang="en-US"/>
              <a:t>，就相当于</a:t>
            </a:r>
            <a:r>
              <a:rPr lang="en-US" altLang="zh-CN"/>
              <a:t>890</a:t>
            </a:r>
            <a:r>
              <a:rPr lang="zh-CN" altLang="en-US"/>
              <a:t>年代</a:t>
            </a:r>
            <a:r>
              <a:rPr lang="en-US" altLang="zh-CN"/>
              <a:t>PC</a:t>
            </a:r>
            <a:r>
              <a:rPr lang="zh-CN" altLang="en-US"/>
              <a:t>上的</a:t>
            </a:r>
            <a:r>
              <a:rPr lang="en-US" altLang="zh-CN"/>
              <a:t>windows</a:t>
            </a:r>
            <a:r>
              <a:rPr lang="zh-CN" altLang="en-US"/>
              <a:t>和</a:t>
            </a:r>
            <a:r>
              <a:rPr lang="en-US" altLang="zh-CN"/>
              <a:t>Mac.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有了机器人操作系统</a:t>
            </a:r>
            <a:r>
              <a:rPr lang="en-US" altLang="zh-CN"/>
              <a:t>ROS</a:t>
            </a:r>
            <a:r>
              <a:rPr lang="zh-CN" altLang="en-US"/>
              <a:t>，我们的开发就变得相对简单和高效了许多。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ROS</a:t>
            </a:r>
            <a:r>
              <a:rPr lang="zh-CN" altLang="en-US"/>
              <a:t>已经有</a:t>
            </a:r>
            <a:r>
              <a:rPr lang="en-US" altLang="zh-CN"/>
              <a:t>10</a:t>
            </a:r>
            <a:r>
              <a:rPr lang="zh-CN" altLang="en-US"/>
              <a:t>年的历史，最早在</a:t>
            </a:r>
            <a:r>
              <a:rPr lang="en-US" altLang="zh-CN"/>
              <a:t>2000</a:t>
            </a:r>
            <a:r>
              <a:rPr lang="zh-CN" altLang="en-US"/>
              <a:t>年，在斯坦福大学的人工智能实验室，他们开发了一套机器人的软件系统框架，把机器人的各个模块组织起来。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随后，在</a:t>
            </a:r>
            <a:r>
              <a:rPr lang="en-US" altLang="zh-CN"/>
              <a:t>2007</a:t>
            </a:r>
            <a:r>
              <a:rPr lang="zh-CN" altLang="en-US"/>
              <a:t>年由柳树车库发起；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2007</a:t>
            </a:r>
            <a:r>
              <a:rPr lang="zh-CN" altLang="en-US"/>
              <a:t>年之后，</a:t>
            </a:r>
            <a:r>
              <a:rPr lang="en-US" altLang="zh-CN"/>
              <a:t>ROS</a:t>
            </a:r>
            <a:r>
              <a:rPr lang="zh-CN" altLang="en-US"/>
              <a:t>逐渐开始流行起来。到现在已经有</a:t>
            </a:r>
            <a:r>
              <a:rPr lang="en-US" altLang="zh-CN"/>
              <a:t>10</a:t>
            </a:r>
            <a:r>
              <a:rPr lang="zh-CN" altLang="en-US"/>
              <a:t>多个版本。这里每一个</a:t>
            </a:r>
            <a:r>
              <a:rPr lang="en-US" altLang="zh-CN"/>
              <a:t>ROS</a:t>
            </a:r>
            <a:r>
              <a:rPr lang="zh-CN" altLang="en-US"/>
              <a:t>版本都有一个依赖的</a:t>
            </a:r>
            <a:r>
              <a:rPr lang="en-US" altLang="zh-CN"/>
              <a:t>ubuntu</a:t>
            </a:r>
            <a:r>
              <a:rPr lang="zh-CN" altLang="en-US"/>
              <a:t>版本，就是官方推荐的最佳适配版本。例如</a:t>
            </a:r>
            <a:r>
              <a:rPr lang="en-US" altLang="zh-CN"/>
              <a:t>Indigo</a:t>
            </a:r>
            <a:r>
              <a:rPr lang="zh-CN" altLang="en-US"/>
              <a:t>对应的</a:t>
            </a:r>
            <a:r>
              <a:rPr lang="en-US" altLang="zh-CN"/>
              <a:t>14.04</a:t>
            </a:r>
            <a:r>
              <a:rPr lang="zh-CN" altLang="en-US"/>
              <a:t>，</a:t>
            </a:r>
            <a:r>
              <a:rPr lang="en-US" altLang="zh-CN"/>
              <a:t>Kinetic</a:t>
            </a:r>
            <a:r>
              <a:rPr lang="zh-CN" altLang="en-US"/>
              <a:t>对应的是</a:t>
            </a:r>
            <a:r>
              <a:rPr lang="en-US" altLang="zh-CN"/>
              <a:t>16.04</a:t>
            </a:r>
            <a:r>
              <a:rPr lang="zh-CN" altLang="en-US"/>
              <a:t>，目前用的最多的是</a:t>
            </a:r>
            <a:r>
              <a:rPr lang="en-US" altLang="zh-CN"/>
              <a:t>Indigo </a:t>
            </a:r>
            <a:r>
              <a:rPr lang="zh-CN" altLang="en-US"/>
              <a:t>和 </a:t>
            </a:r>
            <a:r>
              <a:rPr lang="en-US" altLang="zh-CN"/>
              <a:t>Kinetic</a:t>
            </a:r>
            <a:r>
              <a:rPr lang="zh-CN" altLang="en-US"/>
              <a:t>，这两个是长期支持版。官方维护</a:t>
            </a:r>
            <a:r>
              <a:rPr lang="en-US" altLang="zh-CN"/>
              <a:t>5</a:t>
            </a:r>
            <a:r>
              <a:rPr lang="zh-CN" altLang="en-US"/>
              <a:t>年，其他版本</a:t>
            </a:r>
            <a:r>
              <a:rPr lang="en-US" altLang="zh-CN"/>
              <a:t>2</a:t>
            </a:r>
            <a:r>
              <a:rPr lang="zh-CN" altLang="en-US"/>
              <a:t>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我们的无人机也是基于</a:t>
            </a:r>
            <a:r>
              <a:rPr lang="en-US" altLang="zh-CN"/>
              <a:t>Kinetic</a:t>
            </a:r>
            <a:r>
              <a:rPr lang="zh-CN" altLang="en-US"/>
              <a:t>开发的。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什么是机器人操作系统</a:t>
            </a:r>
            <a:r>
              <a:rPr lang="en-US" altLang="zh-CN">
                <a:sym typeface="+mn-ea"/>
              </a:rPr>
              <a:t>ROS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ROS</a:t>
            </a:r>
            <a:r>
              <a:rPr lang="zh-CN" altLang="en-US">
                <a:sym typeface="+mn-ea"/>
              </a:rPr>
              <a:t>名字里面带了</a:t>
            </a:r>
            <a:r>
              <a:rPr lang="en-US" altLang="zh-CN">
                <a:sym typeface="+mn-ea"/>
              </a:rPr>
              <a:t>OS</a:t>
            </a:r>
            <a:r>
              <a:rPr lang="zh-CN" altLang="en-US">
                <a:sym typeface="+mn-ea"/>
              </a:rPr>
              <a:t>两个字，给人的感觉就是像</a:t>
            </a:r>
            <a:r>
              <a:rPr lang="en-US" altLang="zh-CN">
                <a:sym typeface="+mn-ea"/>
              </a:rPr>
              <a:t>Windows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IOS</a:t>
            </a:r>
            <a:r>
              <a:rPr lang="zh-CN" altLang="en-US">
                <a:sym typeface="+mn-ea"/>
              </a:rPr>
              <a:t>这样类型的操作系统了，其实不是，他其实是运行在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上面的一个中间件。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他连接了真正的操作系统和写的程序。只不过，</a:t>
            </a:r>
            <a:r>
              <a:rPr lang="en-US" altLang="zh-CN">
                <a:sym typeface="+mn-ea"/>
              </a:rPr>
              <a:t>ROS</a:t>
            </a:r>
            <a:r>
              <a:rPr lang="zh-CN" altLang="en-US">
                <a:sym typeface="+mn-ea"/>
              </a:rPr>
              <a:t>提供了类似与操作系统的功能，比如说，硬件抽象，通信架构、软件分发这些。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官方给出的定义是这样的，框架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工具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功能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社区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框架，很多时候我们说</a:t>
            </a:r>
            <a:r>
              <a:rPr lang="en-US" altLang="zh-CN">
                <a:sym typeface="+mn-ea"/>
              </a:rPr>
              <a:t>ros</a:t>
            </a:r>
            <a:r>
              <a:rPr lang="zh-CN" altLang="en-US">
                <a:sym typeface="+mn-ea"/>
              </a:rPr>
              <a:t>，就是指的的他的通信框架，</a:t>
            </a:r>
            <a:r>
              <a:rPr lang="en-US" altLang="zh-CN">
                <a:sym typeface="+mn-ea"/>
              </a:rPr>
              <a:t>ROS</a:t>
            </a:r>
            <a:r>
              <a:rPr lang="zh-CN" altLang="en-US">
                <a:sym typeface="+mn-ea"/>
              </a:rPr>
              <a:t>是一个分布式架构，可以同时运行多个进程，每个进程可以单独设计。</a:t>
            </a:r>
            <a:r>
              <a:rPr lang="en-US" altLang="zh-CN">
                <a:sym typeface="+mn-ea"/>
              </a:rPr>
              <a:t>ROS</a:t>
            </a:r>
            <a:r>
              <a:rPr lang="zh-CN" altLang="en-US">
                <a:sym typeface="+mn-ea"/>
              </a:rPr>
              <a:t>里面我们一般不会说进程，一般都是用节点</a:t>
            </a:r>
            <a:r>
              <a:rPr lang="en-US" altLang="zh-CN">
                <a:sym typeface="+mn-ea"/>
              </a:rPr>
              <a:t>Node</a:t>
            </a:r>
            <a:r>
              <a:rPr lang="zh-CN" altLang="en-US">
                <a:sym typeface="+mn-ea"/>
              </a:rPr>
              <a:t>代替。</a:t>
            </a:r>
            <a:r>
              <a:rPr lang="en-US" altLang="zh-CN">
                <a:sym typeface="+mn-ea"/>
              </a:rPr>
              <a:t>ROS</a:t>
            </a:r>
            <a:r>
              <a:rPr lang="zh-CN" altLang="en-US">
                <a:sym typeface="+mn-ea"/>
              </a:rPr>
              <a:t>就提供了这一套框架，来管理这些</a:t>
            </a:r>
            <a:r>
              <a:rPr lang="en-US" altLang="zh-CN">
                <a:sym typeface="+mn-ea"/>
              </a:rPr>
              <a:t>Node</a:t>
            </a:r>
            <a:r>
              <a:rPr lang="zh-CN" altLang="en-US">
                <a:sym typeface="+mn-ea"/>
              </a:rPr>
              <a:t>，提供了他们之间通信的桥梁。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2. Tools</a:t>
            </a:r>
            <a:r>
              <a:rPr lang="zh-CN" altLang="en-US"/>
              <a:t>工具，</a:t>
            </a:r>
            <a:r>
              <a:rPr lang="en-US" altLang="zh-CN"/>
              <a:t>ROS</a:t>
            </a:r>
            <a:r>
              <a:rPr lang="zh-CN" altLang="en-US"/>
              <a:t>提供了很多基础工具，例如</a:t>
            </a:r>
            <a:r>
              <a:rPr lang="en-US" altLang="zh-CN"/>
              <a:t>Gazebo, Rviz, Rqt</a:t>
            </a:r>
            <a:r>
              <a:rPr lang="zh-CN" altLang="en-US"/>
              <a:t>等等。用来仿真和调试。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ROS</a:t>
            </a:r>
            <a:r>
              <a:rPr lang="zh-CN" altLang="en-US"/>
              <a:t>提供了许多基础功能包，例如：控制，规划，视觉，建图等等这些基础功能。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最后是他的社区。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认识一个ROS工程，了解它们的组织架构，了解各个文件的功能和作用。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9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microsoft.com/office/2007/relationships/hdphoto" Target="../media/hdphoto2.wdp"/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hdphoto" Target="../media/hdphoto3.wdp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8.png"/><Relationship Id="rId10" Type="http://schemas.openxmlformats.org/officeDocument/2006/relationships/image" Target="../media/image17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07012" y="2805987"/>
            <a:ext cx="66681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defRPr/>
            </a:pPr>
            <a:r>
              <a:rPr 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 </a:t>
            </a: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机器人操作系统</a:t>
            </a:r>
            <a:endParaRPr lang="zh-CN" altLang="en-US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028864" y="4917783"/>
            <a:ext cx="3028952" cy="1223491"/>
            <a:chOff x="5029198" y="4590829"/>
            <a:chExt cx="3028952" cy="1223491"/>
          </a:xfrm>
        </p:grpSpPr>
        <p:sp>
          <p:nvSpPr>
            <p:cNvPr id="16" name="文本占位符 56"/>
            <p:cNvSpPr txBox="1"/>
            <p:nvPr/>
          </p:nvSpPr>
          <p:spPr>
            <a:xfrm>
              <a:off x="5222873" y="4590829"/>
              <a:ext cx="2641600" cy="824230"/>
            </a:xfrm>
            <a:custGeom>
              <a:avLst/>
              <a:gdLst>
                <a:gd name="connsiteX0" fmla="*/ 0 w 1747925"/>
                <a:gd name="connsiteY0" fmla="*/ 176559 h 353120"/>
                <a:gd name="connsiteX1" fmla="*/ 0 w 1747925"/>
                <a:gd name="connsiteY1" fmla="*/ 176560 h 353120"/>
                <a:gd name="connsiteX2" fmla="*/ 0 w 1747925"/>
                <a:gd name="connsiteY2" fmla="*/ 176560 h 353120"/>
                <a:gd name="connsiteX3" fmla="*/ 176560 w 1747925"/>
                <a:gd name="connsiteY3" fmla="*/ 0 h 353120"/>
                <a:gd name="connsiteX4" fmla="*/ 1571365 w 1747925"/>
                <a:gd name="connsiteY4" fmla="*/ 0 h 353120"/>
                <a:gd name="connsiteX5" fmla="*/ 1747925 w 1747925"/>
                <a:gd name="connsiteY5" fmla="*/ 176560 h 353120"/>
                <a:gd name="connsiteX6" fmla="*/ 1747924 w 1747925"/>
                <a:gd name="connsiteY6" fmla="*/ 176560 h 353120"/>
                <a:gd name="connsiteX7" fmla="*/ 1571364 w 1747925"/>
                <a:gd name="connsiteY7" fmla="*/ 353120 h 353120"/>
                <a:gd name="connsiteX8" fmla="*/ 176560 w 1747925"/>
                <a:gd name="connsiteY8" fmla="*/ 353119 h 353120"/>
                <a:gd name="connsiteX9" fmla="*/ 13875 w 1747925"/>
                <a:gd name="connsiteY9" fmla="*/ 245284 h 353120"/>
                <a:gd name="connsiteX10" fmla="*/ 0 w 1747925"/>
                <a:gd name="connsiteY10" fmla="*/ 176560 h 353120"/>
                <a:gd name="connsiteX11" fmla="*/ 13875 w 1747925"/>
                <a:gd name="connsiteY11" fmla="*/ 107835 h 353120"/>
                <a:gd name="connsiteX12" fmla="*/ 176560 w 1747925"/>
                <a:gd name="connsiteY12" fmla="*/ 0 h 35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7925" h="353120">
                  <a:moveTo>
                    <a:pt x="0" y="176559"/>
                  </a:moveTo>
                  <a:lnTo>
                    <a:pt x="0" y="176560"/>
                  </a:lnTo>
                  <a:lnTo>
                    <a:pt x="0" y="176560"/>
                  </a:lnTo>
                  <a:close/>
                  <a:moveTo>
                    <a:pt x="176560" y="0"/>
                  </a:moveTo>
                  <a:lnTo>
                    <a:pt x="1571365" y="0"/>
                  </a:lnTo>
                  <a:cubicBezTo>
                    <a:pt x="1668876" y="0"/>
                    <a:pt x="1747925" y="79049"/>
                    <a:pt x="1747925" y="176560"/>
                  </a:cubicBezTo>
                  <a:lnTo>
                    <a:pt x="1747924" y="176560"/>
                  </a:lnTo>
                  <a:cubicBezTo>
                    <a:pt x="1747924" y="274071"/>
                    <a:pt x="1668875" y="353120"/>
                    <a:pt x="1571364" y="353120"/>
                  </a:cubicBezTo>
                  <a:lnTo>
                    <a:pt x="176560" y="353119"/>
                  </a:lnTo>
                  <a:cubicBezTo>
                    <a:pt x="103427" y="353119"/>
                    <a:pt x="40679" y="308654"/>
                    <a:pt x="13875" y="245284"/>
                  </a:cubicBezTo>
                  <a:lnTo>
                    <a:pt x="0" y="176560"/>
                  </a:lnTo>
                  <a:lnTo>
                    <a:pt x="13875" y="107835"/>
                  </a:lnTo>
                  <a:cubicBezTo>
                    <a:pt x="40679" y="44465"/>
                    <a:pt x="103427" y="0"/>
                    <a:pt x="176560" y="0"/>
                  </a:cubicBezTo>
                  <a:close/>
                </a:path>
              </a:pathLst>
            </a:custGeom>
            <a:solidFill>
              <a:srgbClr val="1A78C3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ysClr val="window" lastClr="FFFFFF"/>
                  </a:solidFill>
                  <a:latin typeface="Arial" panose="020B0604020202090204"/>
                  <a:ea typeface="微软雅黑" panose="020B0503020204020204" pitchFamily="34" charset="-122"/>
                </a:rPr>
                <a:t>汇报人：</a:t>
              </a:r>
              <a:r>
                <a:rPr lang="en-US" altLang="zh-CN" dirty="0">
                  <a:solidFill>
                    <a:sysClr val="window" lastClr="FFFFFF"/>
                  </a:solidFill>
                  <a:latin typeface="Arial" panose="020B0604020202090204"/>
                  <a:ea typeface="微软雅黑" panose="020B0503020204020204" pitchFamily="34" charset="-122"/>
                </a:rPr>
                <a:t>Jian.Yin</a:t>
              </a:r>
              <a:endParaRPr lang="en-US" altLang="zh-CN" dirty="0">
                <a:solidFill>
                  <a:sysClr val="window" lastClr="FFFFFF"/>
                </a:solidFill>
                <a:latin typeface="Arial" panose="020B0604020202090204"/>
                <a:ea typeface="微软雅黑" panose="020B0503020204020204" pitchFamily="34" charset="-122"/>
              </a:endParaRPr>
            </a:p>
          </p:txBody>
        </p:sp>
        <p:sp>
          <p:nvSpPr>
            <p:cNvPr id="17" name="文本占位符 13"/>
            <p:cNvSpPr txBox="1"/>
            <p:nvPr/>
          </p:nvSpPr>
          <p:spPr>
            <a:xfrm>
              <a:off x="5029198" y="5518049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90204"/>
                  <a:ea typeface="微软雅黑" panose="020B0503020204020204" pitchFamily="34" charset="-122"/>
                </a:rPr>
                <a:t> 2019 / 9 / 27</a:t>
              </a:r>
              <a:endParaRPr lang="zh-CN" altLang="en-US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05" y="4025903"/>
            <a:ext cx="5024331" cy="3451874"/>
          </a:xfrm>
          <a:prstGeom prst="rect">
            <a:avLst/>
          </a:prstGeom>
        </p:spPr>
      </p:pic>
      <p:graphicFrame>
        <p:nvGraphicFramePr>
          <p:cNvPr id="44" name="图表 43"/>
          <p:cNvGraphicFramePr/>
          <p:nvPr/>
        </p:nvGraphicFramePr>
        <p:xfrm>
          <a:off x="4193301" y="1601358"/>
          <a:ext cx="3566038" cy="3667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70" name="组合 69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71" name="椭圆 70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75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ROS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工程结构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1175" y="1571625"/>
            <a:ext cx="8629650" cy="371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660400" y="760413"/>
            <a:ext cx="4482214" cy="0"/>
          </a:xfrm>
          <a:prstGeom prst="line">
            <a:avLst/>
          </a:prstGeom>
          <a:noFill/>
          <a:ln w="22225" cap="flat" cmpd="sng" algn="ctr">
            <a:solidFill>
              <a:srgbClr val="7A40A6"/>
            </a:solidFill>
            <a:prstDash val="solid"/>
            <a:miter lim="800000"/>
          </a:ln>
          <a:effectLst/>
        </p:spPr>
      </p:cxnSp>
      <p:grpSp>
        <p:nvGrpSpPr>
          <p:cNvPr id="31" name="组合 30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1" name="椭圆 40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4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ROS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工程结构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825" y="1537970"/>
            <a:ext cx="10420350" cy="3781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1"/>
          <p:cNvSpPr txBox="1"/>
          <p:nvPr/>
        </p:nvSpPr>
        <p:spPr>
          <a:xfrm>
            <a:off x="5891230" y="4493759"/>
            <a:ext cx="2662638" cy="96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173355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65" b="1" dirty="0">
                <a:solidFill>
                  <a:srgbClr val="EEB5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2655" b="1" dirty="0">
              <a:solidFill>
                <a:srgbClr val="1C62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173355" algn="ctr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035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</a:t>
            </a:r>
            <a:r>
              <a:rPr lang="zh-CN" altLang="en-US" sz="3035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通信架构</a:t>
            </a:r>
            <a:endParaRPr lang="en-US" altLang="zh-CN" sz="4795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53" y="0"/>
            <a:ext cx="12191999" cy="4126939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35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PART 03</a:t>
            </a:r>
            <a:endParaRPr lang="zh-CN" altLang="en-US" sz="2135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00914" y="4327691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65" b="1" dirty="0">
                <a:solidFill>
                  <a:srgbClr val="1C6299"/>
                </a:solidFill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03</a:t>
            </a:r>
            <a:endParaRPr lang="zh-CN" altLang="en-US" sz="6665" b="1" dirty="0">
              <a:solidFill>
                <a:srgbClr val="1C6299"/>
              </a:solidFill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" y="50800"/>
            <a:ext cx="12128397" cy="40761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 animBg="1"/>
      <p:bldP spid="17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B6298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1B6298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ROS</a:t>
            </a: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通信架构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rPr>
              <a:t>Communication Architecture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gradFill>
            <a:gsLst>
              <a:gs pos="0">
                <a:srgbClr val="1B6298"/>
              </a:gs>
              <a:gs pos="100000">
                <a:srgbClr val="5C307D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1" name="任意多边形: 形状 20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3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ROS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通信架构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6095" y="1061720"/>
            <a:ext cx="8639175" cy="473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546950" y="2108550"/>
            <a:ext cx="3098100" cy="3098100"/>
            <a:chOff x="4546950" y="2108550"/>
            <a:chExt cx="3098100" cy="3098100"/>
          </a:xfrm>
          <a:solidFill>
            <a:srgbClr val="1B6298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4546950" y="2108550"/>
              <a:ext cx="3098100" cy="3098100"/>
              <a:chOff x="4566000" y="2072350"/>
              <a:chExt cx="3098100" cy="3098100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任意多边形: 形状 19"/>
              <p:cNvSpPr/>
              <p:nvPr/>
            </p:nvSpPr>
            <p:spPr>
              <a:xfrm>
                <a:off x="4566000" y="20723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 flipV="1">
                <a:off x="6134100" y="20723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 flipV="1">
                <a:off x="4566000" y="36404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6134100" y="3640450"/>
                <a:ext cx="1530000" cy="1530000"/>
              </a:xfrm>
              <a:custGeom>
                <a:avLst/>
                <a:gdLst>
                  <a:gd name="connsiteX0" fmla="*/ 0 w 1971675"/>
                  <a:gd name="connsiteY0" fmla="*/ 0 h 1971675"/>
                  <a:gd name="connsiteX1" fmla="*/ 768125 w 1971675"/>
                  <a:gd name="connsiteY1" fmla="*/ 0 h 1971675"/>
                  <a:gd name="connsiteX2" fmla="*/ 1971675 w 1971675"/>
                  <a:gd name="connsiteY2" fmla="*/ 1203550 h 1971675"/>
                  <a:gd name="connsiteX3" fmla="*/ 1971675 w 1971675"/>
                  <a:gd name="connsiteY3" fmla="*/ 1971675 h 1971675"/>
                  <a:gd name="connsiteX4" fmla="*/ 1203550 w 1971675"/>
                  <a:gd name="connsiteY4" fmla="*/ 1971675 h 1971675"/>
                  <a:gd name="connsiteX5" fmla="*/ 0 w 1971675"/>
                  <a:gd name="connsiteY5" fmla="*/ 768125 h 1971675"/>
                  <a:gd name="connsiteX6" fmla="*/ 0 w 1971675"/>
                  <a:gd name="connsiteY6" fmla="*/ 0 h 197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1675" h="1971675">
                    <a:moveTo>
                      <a:pt x="0" y="0"/>
                    </a:moveTo>
                    <a:lnTo>
                      <a:pt x="768125" y="0"/>
                    </a:lnTo>
                    <a:cubicBezTo>
                      <a:pt x="1432827" y="0"/>
                      <a:pt x="1971675" y="538848"/>
                      <a:pt x="1971675" y="1203550"/>
                    </a:cubicBezTo>
                    <a:lnTo>
                      <a:pt x="1971675" y="1971675"/>
                    </a:lnTo>
                    <a:lnTo>
                      <a:pt x="1203550" y="1971675"/>
                    </a:lnTo>
                    <a:cubicBezTo>
                      <a:pt x="538848" y="1971675"/>
                      <a:pt x="0" y="1432827"/>
                      <a:pt x="0" y="76812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2571750"/>
              <a:ext cx="666750" cy="666750"/>
            </a:xfrm>
            <a:prstGeom prst="rect">
              <a:avLst/>
            </a:prstGeom>
            <a:grpFill/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97625" y="4085100"/>
              <a:ext cx="666750" cy="666750"/>
            </a:xfrm>
            <a:prstGeom prst="rect">
              <a:avLst/>
            </a:prstGeom>
            <a:grpFill/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625" y="4079100"/>
              <a:ext cx="666750" cy="666750"/>
            </a:xfrm>
            <a:prstGeom prst="rect">
              <a:avLst/>
            </a:prstGeom>
            <a:grpFill/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625" y="2617789"/>
              <a:ext cx="612000" cy="612000"/>
            </a:xfrm>
            <a:prstGeom prst="rect">
              <a:avLst/>
            </a:prstGeom>
            <a:grpFill/>
          </p:spPr>
        </p:pic>
      </p:grpSp>
      <p:sp>
        <p:nvSpPr>
          <p:cNvPr id="25" name="TextBox 205"/>
          <p:cNvSpPr txBox="1"/>
          <p:nvPr/>
        </p:nvSpPr>
        <p:spPr>
          <a:xfrm>
            <a:off x="1330711" y="1810485"/>
            <a:ext cx="2327674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Topic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TextBox 205"/>
          <p:cNvSpPr txBox="1"/>
          <p:nvPr/>
        </p:nvSpPr>
        <p:spPr>
          <a:xfrm>
            <a:off x="8533616" y="1810485"/>
            <a:ext cx="232767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Parameter Service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05"/>
          <p:cNvSpPr txBox="1"/>
          <p:nvPr/>
        </p:nvSpPr>
        <p:spPr>
          <a:xfrm>
            <a:off x="1330711" y="4138035"/>
            <a:ext cx="2327674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Service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TextBox 205"/>
          <p:cNvSpPr txBox="1"/>
          <p:nvPr/>
        </p:nvSpPr>
        <p:spPr>
          <a:xfrm>
            <a:off x="8533616" y="4138035"/>
            <a:ext cx="23276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Actionlib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44" name="组合 4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5" name="椭圆 4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49" name="标题占位符 1"/>
          <p:cNvSpPr txBox="1"/>
          <p:nvPr/>
        </p:nvSpPr>
        <p:spPr>
          <a:xfrm>
            <a:off x="929005" y="-85409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ROS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通信架构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27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ROS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通信架构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480310"/>
            <a:ext cx="12192000" cy="1897380"/>
          </a:xfrm>
          <a:prstGeom prst="rect">
            <a:avLst/>
          </a:prstGeom>
        </p:spPr>
      </p:pic>
      <p:sp>
        <p:nvSpPr>
          <p:cNvPr id="13" name="TextBox 205"/>
          <p:cNvSpPr txBox="1"/>
          <p:nvPr/>
        </p:nvSpPr>
        <p:spPr>
          <a:xfrm>
            <a:off x="5020670" y="1272431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Topic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sub-pub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通信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ROS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通信架构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13" name="TextBox 205"/>
          <p:cNvSpPr txBox="1"/>
          <p:nvPr/>
        </p:nvSpPr>
        <p:spPr>
          <a:xfrm>
            <a:off x="5020670" y="1272431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Service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request-reply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通信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2080" y="2877820"/>
            <a:ext cx="6848475" cy="137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ROS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通信架构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13" name="TextBox 205"/>
          <p:cNvSpPr txBox="1"/>
          <p:nvPr/>
        </p:nvSpPr>
        <p:spPr>
          <a:xfrm>
            <a:off x="5020670" y="1272431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Parameter server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40" y="2962275"/>
            <a:ext cx="8592185" cy="93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ROS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通信架构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06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13" name="TextBox 205"/>
          <p:cNvSpPr txBox="1"/>
          <p:nvPr/>
        </p:nvSpPr>
        <p:spPr>
          <a:xfrm>
            <a:off x="5020670" y="1272431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Actionlib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4940" y="2035175"/>
            <a:ext cx="6802755" cy="2787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50851" y="964573"/>
            <a:ext cx="11741149" cy="5893427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85242" y="1134978"/>
            <a:ext cx="2411095" cy="1227723"/>
            <a:chOff x="5576876" y="540040"/>
            <a:chExt cx="2411095" cy="1227723"/>
          </a:xfrm>
        </p:grpSpPr>
        <p:sp>
          <p:nvSpPr>
            <p:cNvPr id="18" name="文本框 17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C6299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76876" y="977361"/>
              <a:ext cx="164465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ROS</a:t>
              </a: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简介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576876" y="1461058"/>
              <a:ext cx="241109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spc="10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sym typeface="+mn-ea"/>
                </a:rPr>
                <a:t>Robot Operating System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789084" y="1134978"/>
            <a:ext cx="2331720" cy="1205498"/>
            <a:chOff x="8704421" y="540040"/>
            <a:chExt cx="2331720" cy="1205498"/>
          </a:xfrm>
        </p:grpSpPr>
        <p:sp>
          <p:nvSpPr>
            <p:cNvPr id="22" name="文本框 21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C6299"/>
                      </a:gs>
                      <a:gs pos="97403">
                        <a:srgbClr val="5C307D">
                          <a:alpha val="0"/>
                        </a:srgbClr>
                      </a:gs>
                      <a:gs pos="97000">
                        <a:schemeClr val="bg1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97403">
                      <a:srgbClr val="5C307D">
                        <a:alpha val="0"/>
                      </a:srgbClr>
                    </a:gs>
                    <a:gs pos="97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04421" y="977361"/>
              <a:ext cx="233172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ROS</a:t>
              </a: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工程结构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704421" y="1461058"/>
              <a:ext cx="2171065" cy="284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spc="100" noProof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sym typeface="+mn-ea"/>
                </a:rPr>
                <a:t>Engineering Structure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85242" y="2876334"/>
            <a:ext cx="2747645" cy="1197181"/>
            <a:chOff x="5576876" y="2230747"/>
            <a:chExt cx="2747645" cy="1197181"/>
          </a:xfrm>
        </p:grpSpPr>
        <p:sp>
          <p:nvSpPr>
            <p:cNvPr id="26" name="文本框 25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9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76876" y="2637526"/>
              <a:ext cx="233172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ROS</a:t>
              </a: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通信架构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76876" y="3121223"/>
              <a:ext cx="27476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spc="100" noProof="0" dirty="0">
                  <a:ln>
                    <a:noFill/>
                  </a:ln>
                  <a:solidFill>
                    <a:sysClr val="window" lastClr="FFFFFF">
                      <a:lumMod val="65000"/>
                    </a:sys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sym typeface="+mn-ea"/>
                </a:rPr>
                <a:t>Communication Architecture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789084" y="2876334"/>
            <a:ext cx="1557020" cy="1197181"/>
            <a:chOff x="8704421" y="2230747"/>
            <a:chExt cx="1557020" cy="1197181"/>
          </a:xfrm>
        </p:grpSpPr>
        <p:sp>
          <p:nvSpPr>
            <p:cNvPr id="30" name="文本框 29"/>
            <p:cNvSpPr txBox="1"/>
            <p:nvPr/>
          </p:nvSpPr>
          <p:spPr>
            <a:xfrm>
              <a:off x="8704421" y="2230747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100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704421" y="2637526"/>
              <a:ext cx="155702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常用工具</a:t>
              </a:r>
              <a:endPara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04421" y="3121223"/>
              <a:ext cx="154114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Common Tools</a:t>
              </a:r>
              <a:endPara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7933" y="870126"/>
            <a:ext cx="1601400" cy="5445722"/>
            <a:chOff x="457933" y="870126"/>
            <a:chExt cx="1601400" cy="5445722"/>
          </a:xfrm>
        </p:grpSpPr>
        <p:sp>
          <p:nvSpPr>
            <p:cNvPr id="37" name="文本框 36"/>
            <p:cNvSpPr txBox="1"/>
            <p:nvPr/>
          </p:nvSpPr>
          <p:spPr>
            <a:xfrm rot="16200000">
              <a:off x="-1541653" y="2869712"/>
              <a:ext cx="544572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1" i="0" u="none" strike="noStrike" kern="1200" cap="none" spc="5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Contents</a:t>
              </a:r>
              <a:r>
                <a:rPr kumimoji="0" lang="en-US" altLang="zh-CN" sz="8800" b="1" i="0" u="none" strike="noStrike" kern="1200" cap="none" spc="5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.</a:t>
              </a:r>
              <a:endParaRPr kumimoji="0" lang="zh-CN" altLang="en-US" sz="8800" b="1" i="0" u="none" strike="noStrike" kern="1200" cap="none" spc="5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20669" y="5117804"/>
              <a:ext cx="738664" cy="116955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600" normalizeH="0" baseline="0" noProof="0" dirty="0">
                  <a:ln>
                    <a:noFill/>
                  </a:ln>
                  <a:solidFill>
                    <a:srgbClr val="1C6299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目录</a:t>
              </a:r>
              <a:endPara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718598" y="6315848"/>
            <a:ext cx="1052654" cy="108000"/>
            <a:chOff x="10467218" y="6126091"/>
            <a:chExt cx="1052654" cy="108000"/>
          </a:xfrm>
          <a:gradFill>
            <a:gsLst>
              <a:gs pos="0">
                <a:srgbClr val="1C6299"/>
              </a:gs>
              <a:gs pos="100000">
                <a:srgbClr val="5C307D">
                  <a:alpha val="40000"/>
                </a:srgbClr>
              </a:gs>
            </a:gsLst>
            <a:lin ang="0" scaled="0"/>
          </a:gradFill>
        </p:grpSpPr>
        <p:sp>
          <p:nvSpPr>
            <p:cNvPr id="40" name="椭圆 3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1"/>
          <p:cNvSpPr txBox="1"/>
          <p:nvPr/>
        </p:nvSpPr>
        <p:spPr>
          <a:xfrm>
            <a:off x="5891230" y="4493759"/>
            <a:ext cx="2662638" cy="96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-173355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EEB5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655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第四部分</a:t>
            </a:r>
            <a:endParaRPr kumimoji="0" lang="en-US" altLang="zh-CN" sz="2655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1" indent="-173355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35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常用工具</a:t>
            </a:r>
            <a:endParaRPr kumimoji="0" lang="en-US" altLang="zh-CN" sz="4795" b="0" i="0" u="none" strike="noStrike" kern="120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453" y="0"/>
            <a:ext cx="12191999" cy="4126939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13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PART 03</a:t>
            </a:r>
            <a:endParaRPr kumimoji="0" lang="zh-CN" altLang="en-US" sz="213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00914" y="4327691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665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04</a:t>
            </a:r>
            <a:endParaRPr kumimoji="0" lang="zh-CN" altLang="en-US" sz="6665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69850"/>
            <a:ext cx="12077700" cy="405708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 animBg="1"/>
      <p:bldP spid="17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46574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1C6299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常用工具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71438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sym typeface="+mn-ea"/>
              </a:rPr>
              <a:t>Common Tools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gradFill>
            <a:gsLst>
              <a:gs pos="0">
                <a:srgbClr val="1C6299"/>
              </a:gs>
              <a:gs pos="100000">
                <a:srgbClr val="5C307D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1C6299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1" name="任意多边形: 形状 20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3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常用工具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496651" y="2385245"/>
            <a:ext cx="3312003" cy="2322000"/>
            <a:chOff x="4769961" y="3716840"/>
            <a:chExt cx="3312003" cy="2322000"/>
          </a:xfrm>
        </p:grpSpPr>
        <p:sp>
          <p:nvSpPr>
            <p:cNvPr id="21" name="矩形 20"/>
            <p:cNvSpPr/>
            <p:nvPr/>
          </p:nvSpPr>
          <p:spPr>
            <a:xfrm>
              <a:off x="4769963" y="371684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769961" y="5930840"/>
              <a:ext cx="3312003" cy="108000"/>
              <a:chOff x="4769961" y="5930840"/>
              <a:chExt cx="3312003" cy="10800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891375" y="3883837"/>
              <a:ext cx="3190587" cy="1164167"/>
              <a:chOff x="4891375" y="1429700"/>
              <a:chExt cx="3190587" cy="1164167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4891376" y="1429700"/>
                <a:ext cx="202130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0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Gazebo</a:t>
                </a:r>
                <a:endParaRPr lang="en-US" altLang="zh-CN" sz="20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891375" y="1889652"/>
                <a:ext cx="3190587" cy="704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Gazebo是一个机器人仿真工具，模拟器，也是一个独立的开源机器人仿真平台。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49" name="图片 48" descr="/Users/xiaoyin/Desktop/图片1.png图片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5473" y="2254869"/>
            <a:ext cx="4562497" cy="25831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0" name="直接连接符 59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61" name="组合 60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62" name="椭圆 6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常用工具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496651" y="2385245"/>
            <a:ext cx="3312003" cy="2322000"/>
            <a:chOff x="4769961" y="3716840"/>
            <a:chExt cx="3312003" cy="2322000"/>
          </a:xfrm>
        </p:grpSpPr>
        <p:sp>
          <p:nvSpPr>
            <p:cNvPr id="21" name="矩形 20"/>
            <p:cNvSpPr/>
            <p:nvPr/>
          </p:nvSpPr>
          <p:spPr>
            <a:xfrm>
              <a:off x="4769963" y="371684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769961" y="5930840"/>
              <a:ext cx="3312003" cy="108000"/>
              <a:chOff x="4769961" y="5930840"/>
              <a:chExt cx="3312003" cy="10800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891375" y="3883837"/>
              <a:ext cx="3190587" cy="1164167"/>
              <a:chOff x="4891375" y="1429700"/>
              <a:chExt cx="3190587" cy="1164167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4891376" y="1429700"/>
                <a:ext cx="202130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0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RViz</a:t>
                </a:r>
                <a:endParaRPr lang="en-US" altLang="zh-CN" sz="20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891375" y="1889652"/>
                <a:ext cx="3190587" cy="704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RViz实现的是可视化，呈现接收到的信息。相当于是一个个的subscriber,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49" name="图片 48" descr="/Users/xiaoyin/Desktop/图片3.png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97577" y="2025627"/>
            <a:ext cx="4098290" cy="30416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0" name="直接连接符 59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61" name="组合 60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62" name="椭圆 6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常用工具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496651" y="2385245"/>
            <a:ext cx="3312003" cy="2322000"/>
            <a:chOff x="4769961" y="3716840"/>
            <a:chExt cx="3312003" cy="2322000"/>
          </a:xfrm>
        </p:grpSpPr>
        <p:sp>
          <p:nvSpPr>
            <p:cNvPr id="21" name="矩形 20"/>
            <p:cNvSpPr/>
            <p:nvPr/>
          </p:nvSpPr>
          <p:spPr>
            <a:xfrm>
              <a:off x="4769963" y="3716840"/>
              <a:ext cx="3312000" cy="232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769961" y="5930840"/>
              <a:ext cx="3312003" cy="108000"/>
              <a:chOff x="4769961" y="5930840"/>
              <a:chExt cx="3312003" cy="10800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769961" y="5966840"/>
                <a:ext cx="2916000" cy="72000"/>
              </a:xfrm>
              <a:prstGeom prst="rect">
                <a:avLst/>
              </a:prstGeom>
              <a:solidFill>
                <a:srgbClr val="96C4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7209969" y="5930840"/>
                <a:ext cx="871995" cy="108000"/>
              </a:xfrm>
              <a:custGeom>
                <a:avLst/>
                <a:gdLst>
                  <a:gd name="connsiteX0" fmla="*/ 87489 w 871995"/>
                  <a:gd name="connsiteY0" fmla="*/ 0 h 144000"/>
                  <a:gd name="connsiteX1" fmla="*/ 871995 w 871995"/>
                  <a:gd name="connsiteY1" fmla="*/ 0 h 144000"/>
                  <a:gd name="connsiteX2" fmla="*/ 871995 w 871995"/>
                  <a:gd name="connsiteY2" fmla="*/ 144000 h 144000"/>
                  <a:gd name="connsiteX3" fmla="*/ 0 w 871995"/>
                  <a:gd name="connsiteY3" fmla="*/ 144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995" h="144000">
                    <a:moveTo>
                      <a:pt x="87489" y="0"/>
                    </a:moveTo>
                    <a:lnTo>
                      <a:pt x="871995" y="0"/>
                    </a:lnTo>
                    <a:lnTo>
                      <a:pt x="871995" y="144000"/>
                    </a:lnTo>
                    <a:lnTo>
                      <a:pt x="0" y="144000"/>
                    </a:lnTo>
                    <a:close/>
                  </a:path>
                </a:pathLst>
              </a:custGeom>
              <a:solidFill>
                <a:srgbClr val="1B62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891375" y="3883837"/>
              <a:ext cx="3190587" cy="970492"/>
              <a:chOff x="4891375" y="1429700"/>
              <a:chExt cx="3190587" cy="970492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4891376" y="1429700"/>
                <a:ext cx="202130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altLang="zh-CN" sz="2000" b="1" dirty="0">
                    <a:solidFill>
                      <a:srgbClr val="1C62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Rqt</a:t>
                </a:r>
                <a:endParaRPr lang="en-US" altLang="zh-CN" sz="2000" b="1" dirty="0">
                  <a:solidFill>
                    <a:srgbClr val="1C62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891375" y="1889652"/>
                <a:ext cx="3190587" cy="510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显示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系统整体</a:t>
                </a: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通信架构</a:t>
                </a:r>
                <a:r>
                  <a: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、以及实时数据绘制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1218565" rtl="0" eaLnBrk="1" fontAlgn="auto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49" name="图片 48" descr="/Users/xiaoyin/Desktop/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84242" y="2025627"/>
            <a:ext cx="4124960" cy="30416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0" name="直接连接符 59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61" name="组合 60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62" name="椭圆 61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4784" y="2252225"/>
            <a:ext cx="3575018" cy="923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defRPr/>
            </a:pP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大 家</a:t>
            </a:r>
            <a:endParaRPr lang="zh-CN" altLang="en-US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44598" y="3263845"/>
            <a:ext cx="6498497" cy="276956"/>
          </a:xfrm>
          <a:prstGeom prst="rect">
            <a:avLst/>
          </a:prstGeom>
        </p:spPr>
        <p:txBody>
          <a:bodyPr wrap="square" lIns="91397" tIns="45699" rIns="91397" bIns="45699">
            <a:spAutoFit/>
          </a:bodyPr>
          <a:lstStyle/>
          <a:p>
            <a:pPr defTabSz="913765">
              <a:defRPr/>
            </a:pP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ALL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100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2240683" cy="4126939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5891230" y="4493759"/>
            <a:ext cx="2662638" cy="96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173355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65" b="1" dirty="0">
                <a:solidFill>
                  <a:srgbClr val="EEB5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2655" b="1" dirty="0">
              <a:solidFill>
                <a:srgbClr val="1C62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173355" algn="l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35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ROS</a:t>
            </a:r>
            <a:r>
              <a:rPr lang="zh-CN" altLang="en-US" sz="3035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4795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PART 01</a:t>
            </a:r>
            <a:endParaRPr lang="zh-CN" altLang="en-US" sz="2135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00914" y="4327691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665" b="1" dirty="0">
                <a:solidFill>
                  <a:srgbClr val="1C6299"/>
                </a:solidFill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01</a:t>
            </a:r>
            <a:endParaRPr lang="zh-CN" altLang="en-US" sz="6665" b="1" dirty="0">
              <a:solidFill>
                <a:srgbClr val="1C6299"/>
              </a:solidFill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8"/>
          <a:stretch>
            <a:fillRect/>
          </a:stretch>
        </p:blipFill>
        <p:spPr>
          <a:xfrm>
            <a:off x="44451" y="50799"/>
            <a:ext cx="12147550" cy="40761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/>
      <p:bldP spid="17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ROS</a:t>
            </a: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简介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rPr>
              <a:t>Robot Operating System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 descr="AA6AD9AAF9D04AE94F303B378B9EE68F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9505" y="2341880"/>
            <a:ext cx="4873625" cy="2462530"/>
          </a:xfrm>
          <a:prstGeom prst="rect">
            <a:avLst/>
          </a:prstGeom>
        </p:spPr>
      </p:pic>
      <p:sp>
        <p:nvSpPr>
          <p:cNvPr id="46" name="TextBox 205"/>
          <p:cNvSpPr txBox="1"/>
          <p:nvPr/>
        </p:nvSpPr>
        <p:spPr>
          <a:xfrm>
            <a:off x="4610100" y="1319530"/>
            <a:ext cx="2971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3754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制造机器人是一个浩大工程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ROS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简介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406316" y="1463843"/>
            <a:ext cx="7565384" cy="0"/>
          </a:xfrm>
          <a:prstGeom prst="line">
            <a:avLst/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152650" y="3251535"/>
            <a:ext cx="7905750" cy="0"/>
          </a:xfrm>
          <a:prstGeom prst="line">
            <a:avLst/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152650" y="5023185"/>
            <a:ext cx="8197545" cy="0"/>
          </a:xfrm>
          <a:prstGeom prst="line">
            <a:avLst/>
          </a:prstGeom>
          <a:ln w="190500" cap="rnd">
            <a:solidFill>
              <a:schemeClr val="bg2">
                <a:lumMod val="50000"/>
              </a:schemeClr>
            </a:solidFill>
            <a:headEnd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弧形 67"/>
          <p:cNvSpPr/>
          <p:nvPr/>
        </p:nvSpPr>
        <p:spPr>
          <a:xfrm>
            <a:off x="9045994" y="1463841"/>
            <a:ext cx="1787694" cy="1787694"/>
          </a:xfrm>
          <a:prstGeom prst="arc">
            <a:avLst>
              <a:gd name="adj1" fmla="val 16200000"/>
              <a:gd name="adj2" fmla="val 5398119"/>
            </a:avLst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trophy-with-side-handles-variant_33355"/>
          <p:cNvSpPr>
            <a:spLocks noChangeAspect="1"/>
          </p:cNvSpPr>
          <p:nvPr/>
        </p:nvSpPr>
        <p:spPr bwMode="auto">
          <a:xfrm>
            <a:off x="10387194" y="4386241"/>
            <a:ext cx="721868" cy="997875"/>
          </a:xfrm>
          <a:custGeom>
            <a:avLst/>
            <a:gdLst>
              <a:gd name="T0" fmla="*/ 497 w 775"/>
              <a:gd name="T1" fmla="*/ 666 h 1073"/>
              <a:gd name="T2" fmla="*/ 618 w 775"/>
              <a:gd name="T3" fmla="*/ 464 h 1073"/>
              <a:gd name="T4" fmla="*/ 775 w 775"/>
              <a:gd name="T5" fmla="*/ 110 h 1073"/>
              <a:gd name="T6" fmla="*/ 742 w 775"/>
              <a:gd name="T7" fmla="*/ 74 h 1073"/>
              <a:gd name="T8" fmla="*/ 618 w 775"/>
              <a:gd name="T9" fmla="*/ 0 h 1073"/>
              <a:gd name="T10" fmla="*/ 166 w 775"/>
              <a:gd name="T11" fmla="*/ 74 h 1073"/>
              <a:gd name="T12" fmla="*/ 0 w 775"/>
              <a:gd name="T13" fmla="*/ 109 h 1073"/>
              <a:gd name="T14" fmla="*/ 166 w 775"/>
              <a:gd name="T15" fmla="*/ 345 h 1073"/>
              <a:gd name="T16" fmla="*/ 171 w 775"/>
              <a:gd name="T17" fmla="*/ 481 h 1073"/>
              <a:gd name="T18" fmla="*/ 313 w 775"/>
              <a:gd name="T19" fmla="*/ 682 h 1073"/>
              <a:gd name="T20" fmla="*/ 344 w 775"/>
              <a:gd name="T21" fmla="*/ 753 h 1073"/>
              <a:gd name="T22" fmla="*/ 297 w 775"/>
              <a:gd name="T23" fmla="*/ 769 h 1073"/>
              <a:gd name="T24" fmla="*/ 313 w 775"/>
              <a:gd name="T25" fmla="*/ 815 h 1073"/>
              <a:gd name="T26" fmla="*/ 344 w 775"/>
              <a:gd name="T27" fmla="*/ 896 h 1073"/>
              <a:gd name="T28" fmla="*/ 174 w 775"/>
              <a:gd name="T29" fmla="*/ 1030 h 1073"/>
              <a:gd name="T30" fmla="*/ 80 w 775"/>
              <a:gd name="T31" fmla="*/ 1073 h 1073"/>
              <a:gd name="T32" fmla="*/ 703 w 775"/>
              <a:gd name="T33" fmla="*/ 1030 h 1073"/>
              <a:gd name="T34" fmla="*/ 530 w 775"/>
              <a:gd name="T35" fmla="*/ 896 h 1073"/>
              <a:gd name="T36" fmla="*/ 436 w 775"/>
              <a:gd name="T37" fmla="*/ 815 h 1073"/>
              <a:gd name="T38" fmla="*/ 477 w 775"/>
              <a:gd name="T39" fmla="*/ 799 h 1073"/>
              <a:gd name="T40" fmla="*/ 461 w 775"/>
              <a:gd name="T41" fmla="*/ 753 h 1073"/>
              <a:gd name="T42" fmla="*/ 436 w 775"/>
              <a:gd name="T43" fmla="*/ 682 h 1073"/>
              <a:gd name="T44" fmla="*/ 618 w 775"/>
              <a:gd name="T45" fmla="*/ 106 h 1073"/>
              <a:gd name="T46" fmla="*/ 743 w 775"/>
              <a:gd name="T47" fmla="*/ 108 h 1073"/>
              <a:gd name="T48" fmla="*/ 618 w 775"/>
              <a:gd name="T49" fmla="*/ 106 h 1073"/>
              <a:gd name="T50" fmla="*/ 32 w 775"/>
              <a:gd name="T51" fmla="*/ 108 h 1073"/>
              <a:gd name="T52" fmla="*/ 166 w 775"/>
              <a:gd name="T53" fmla="*/ 106 h 1073"/>
              <a:gd name="T54" fmla="*/ 342 w 775"/>
              <a:gd name="T55" fmla="*/ 616 h 1073"/>
              <a:gd name="T56" fmla="*/ 326 w 775"/>
              <a:gd name="T57" fmla="*/ 608 h 1073"/>
              <a:gd name="T58" fmla="*/ 212 w 775"/>
              <a:gd name="T59" fmla="*/ 444 h 1073"/>
              <a:gd name="T60" fmla="*/ 232 w 775"/>
              <a:gd name="T61" fmla="*/ 72 h 1073"/>
              <a:gd name="T62" fmla="*/ 252 w 775"/>
              <a:gd name="T63" fmla="*/ 437 h 1073"/>
              <a:gd name="T64" fmla="*/ 354 w 775"/>
              <a:gd name="T65" fmla="*/ 613 h 1073"/>
              <a:gd name="T66" fmla="*/ 490 w 775"/>
              <a:gd name="T67" fmla="*/ 930 h 1073"/>
              <a:gd name="T68" fmla="*/ 285 w 775"/>
              <a:gd name="T69" fmla="*/ 1000 h 1073"/>
              <a:gd name="T70" fmla="*/ 490 w 775"/>
              <a:gd name="T71" fmla="*/ 930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75" h="1073">
                <a:moveTo>
                  <a:pt x="469" y="682"/>
                </a:moveTo>
                <a:cubicBezTo>
                  <a:pt x="480" y="682"/>
                  <a:pt x="491" y="676"/>
                  <a:pt x="497" y="666"/>
                </a:cubicBezTo>
                <a:lnTo>
                  <a:pt x="613" y="481"/>
                </a:lnTo>
                <a:cubicBezTo>
                  <a:pt x="616" y="476"/>
                  <a:pt x="618" y="470"/>
                  <a:pt x="618" y="464"/>
                </a:cubicBezTo>
                <a:lnTo>
                  <a:pt x="618" y="343"/>
                </a:lnTo>
                <a:cubicBezTo>
                  <a:pt x="727" y="318"/>
                  <a:pt x="768" y="184"/>
                  <a:pt x="775" y="110"/>
                </a:cubicBezTo>
                <a:lnTo>
                  <a:pt x="775" y="109"/>
                </a:lnTo>
                <a:cubicBezTo>
                  <a:pt x="775" y="89"/>
                  <a:pt x="760" y="74"/>
                  <a:pt x="742" y="74"/>
                </a:cubicBezTo>
                <a:lnTo>
                  <a:pt x="618" y="74"/>
                </a:lnTo>
                <a:lnTo>
                  <a:pt x="618" y="0"/>
                </a:lnTo>
                <a:lnTo>
                  <a:pt x="166" y="0"/>
                </a:lnTo>
                <a:lnTo>
                  <a:pt x="166" y="74"/>
                </a:lnTo>
                <a:lnTo>
                  <a:pt x="32" y="74"/>
                </a:lnTo>
                <a:cubicBezTo>
                  <a:pt x="14" y="74"/>
                  <a:pt x="0" y="89"/>
                  <a:pt x="0" y="109"/>
                </a:cubicBezTo>
                <a:lnTo>
                  <a:pt x="0" y="110"/>
                </a:lnTo>
                <a:cubicBezTo>
                  <a:pt x="6" y="186"/>
                  <a:pt x="50" y="326"/>
                  <a:pt x="166" y="345"/>
                </a:cubicBezTo>
                <a:lnTo>
                  <a:pt x="166" y="464"/>
                </a:lnTo>
                <a:cubicBezTo>
                  <a:pt x="166" y="470"/>
                  <a:pt x="168" y="476"/>
                  <a:pt x="171" y="481"/>
                </a:cubicBezTo>
                <a:lnTo>
                  <a:pt x="284" y="666"/>
                </a:lnTo>
                <a:cubicBezTo>
                  <a:pt x="290" y="676"/>
                  <a:pt x="301" y="682"/>
                  <a:pt x="313" y="682"/>
                </a:cubicBezTo>
                <a:lnTo>
                  <a:pt x="344" y="682"/>
                </a:lnTo>
                <a:lnTo>
                  <a:pt x="344" y="753"/>
                </a:lnTo>
                <a:lnTo>
                  <a:pt x="313" y="753"/>
                </a:lnTo>
                <a:cubicBezTo>
                  <a:pt x="305" y="753"/>
                  <a:pt x="297" y="760"/>
                  <a:pt x="297" y="769"/>
                </a:cubicBezTo>
                <a:lnTo>
                  <a:pt x="297" y="799"/>
                </a:lnTo>
                <a:cubicBezTo>
                  <a:pt x="297" y="808"/>
                  <a:pt x="305" y="815"/>
                  <a:pt x="313" y="815"/>
                </a:cubicBezTo>
                <a:lnTo>
                  <a:pt x="344" y="815"/>
                </a:lnTo>
                <a:lnTo>
                  <a:pt x="344" y="896"/>
                </a:lnTo>
                <a:lnTo>
                  <a:pt x="257" y="896"/>
                </a:lnTo>
                <a:cubicBezTo>
                  <a:pt x="182" y="896"/>
                  <a:pt x="174" y="956"/>
                  <a:pt x="174" y="1030"/>
                </a:cubicBezTo>
                <a:lnTo>
                  <a:pt x="80" y="1030"/>
                </a:lnTo>
                <a:lnTo>
                  <a:pt x="80" y="1073"/>
                </a:lnTo>
                <a:lnTo>
                  <a:pt x="703" y="1073"/>
                </a:lnTo>
                <a:lnTo>
                  <a:pt x="703" y="1030"/>
                </a:lnTo>
                <a:lnTo>
                  <a:pt x="608" y="1030"/>
                </a:lnTo>
                <a:cubicBezTo>
                  <a:pt x="608" y="956"/>
                  <a:pt x="604" y="896"/>
                  <a:pt x="530" y="896"/>
                </a:cubicBezTo>
                <a:lnTo>
                  <a:pt x="436" y="896"/>
                </a:lnTo>
                <a:lnTo>
                  <a:pt x="436" y="815"/>
                </a:lnTo>
                <a:lnTo>
                  <a:pt x="461" y="815"/>
                </a:lnTo>
                <a:cubicBezTo>
                  <a:pt x="470" y="815"/>
                  <a:pt x="477" y="808"/>
                  <a:pt x="477" y="799"/>
                </a:cubicBezTo>
                <a:lnTo>
                  <a:pt x="477" y="769"/>
                </a:lnTo>
                <a:cubicBezTo>
                  <a:pt x="477" y="760"/>
                  <a:pt x="470" y="753"/>
                  <a:pt x="461" y="753"/>
                </a:cubicBezTo>
                <a:lnTo>
                  <a:pt x="436" y="753"/>
                </a:lnTo>
                <a:lnTo>
                  <a:pt x="436" y="682"/>
                </a:lnTo>
                <a:lnTo>
                  <a:pt x="469" y="682"/>
                </a:lnTo>
                <a:close/>
                <a:moveTo>
                  <a:pt x="618" y="106"/>
                </a:moveTo>
                <a:lnTo>
                  <a:pt x="742" y="106"/>
                </a:lnTo>
                <a:cubicBezTo>
                  <a:pt x="742" y="106"/>
                  <a:pt x="743" y="107"/>
                  <a:pt x="743" y="108"/>
                </a:cubicBezTo>
                <a:cubicBezTo>
                  <a:pt x="741" y="121"/>
                  <a:pt x="723" y="279"/>
                  <a:pt x="618" y="310"/>
                </a:cubicBezTo>
                <a:lnTo>
                  <a:pt x="618" y="106"/>
                </a:lnTo>
                <a:close/>
                <a:moveTo>
                  <a:pt x="166" y="312"/>
                </a:moveTo>
                <a:cubicBezTo>
                  <a:pt x="53" y="289"/>
                  <a:pt x="33" y="122"/>
                  <a:pt x="32" y="108"/>
                </a:cubicBezTo>
                <a:cubicBezTo>
                  <a:pt x="32" y="107"/>
                  <a:pt x="33" y="106"/>
                  <a:pt x="32" y="106"/>
                </a:cubicBezTo>
                <a:lnTo>
                  <a:pt x="166" y="106"/>
                </a:lnTo>
                <a:lnTo>
                  <a:pt x="166" y="312"/>
                </a:lnTo>
                <a:close/>
                <a:moveTo>
                  <a:pt x="342" y="616"/>
                </a:moveTo>
                <a:lnTo>
                  <a:pt x="342" y="616"/>
                </a:lnTo>
                <a:cubicBezTo>
                  <a:pt x="336" y="616"/>
                  <a:pt x="330" y="613"/>
                  <a:pt x="326" y="608"/>
                </a:cubicBezTo>
                <a:lnTo>
                  <a:pt x="216" y="456"/>
                </a:lnTo>
                <a:cubicBezTo>
                  <a:pt x="214" y="452"/>
                  <a:pt x="212" y="448"/>
                  <a:pt x="212" y="444"/>
                </a:cubicBezTo>
                <a:lnTo>
                  <a:pt x="212" y="92"/>
                </a:lnTo>
                <a:cubicBezTo>
                  <a:pt x="212" y="81"/>
                  <a:pt x="221" y="72"/>
                  <a:pt x="232" y="72"/>
                </a:cubicBezTo>
                <a:cubicBezTo>
                  <a:pt x="243" y="72"/>
                  <a:pt x="252" y="81"/>
                  <a:pt x="252" y="92"/>
                </a:cubicBezTo>
                <a:lnTo>
                  <a:pt x="252" y="437"/>
                </a:lnTo>
                <a:lnTo>
                  <a:pt x="358" y="585"/>
                </a:lnTo>
                <a:cubicBezTo>
                  <a:pt x="365" y="594"/>
                  <a:pt x="363" y="606"/>
                  <a:pt x="354" y="613"/>
                </a:cubicBezTo>
                <a:cubicBezTo>
                  <a:pt x="350" y="616"/>
                  <a:pt x="345" y="616"/>
                  <a:pt x="342" y="616"/>
                </a:cubicBezTo>
                <a:close/>
                <a:moveTo>
                  <a:pt x="490" y="930"/>
                </a:moveTo>
                <a:lnTo>
                  <a:pt x="490" y="1000"/>
                </a:lnTo>
                <a:lnTo>
                  <a:pt x="285" y="1000"/>
                </a:lnTo>
                <a:lnTo>
                  <a:pt x="285" y="930"/>
                </a:lnTo>
                <a:lnTo>
                  <a:pt x="490" y="930"/>
                </a:lnTo>
                <a:close/>
              </a:path>
            </a:pathLst>
          </a:custGeom>
          <a:solidFill>
            <a:srgbClr val="1C6299"/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/>
          <a:lstStyle/>
          <a:p>
            <a:endParaRPr lang="zh-CN" altLang="en-US">
              <a:solidFill>
                <a:srgbClr val="1C6299"/>
              </a:solidFill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0703" y="900006"/>
            <a:ext cx="1127669" cy="1127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2000"/>
              </a:prstClr>
            </a:outerShdw>
          </a:effectLst>
        </p:spPr>
      </p:pic>
      <p:grpSp>
        <p:nvGrpSpPr>
          <p:cNvPr id="71" name="组合 70"/>
          <p:cNvGrpSpPr/>
          <p:nvPr/>
        </p:nvGrpSpPr>
        <p:grpSpPr>
          <a:xfrm>
            <a:off x="4087615" y="2893118"/>
            <a:ext cx="721885" cy="721885"/>
            <a:chOff x="4087615" y="3527783"/>
            <a:chExt cx="721885" cy="721885"/>
          </a:xfrm>
          <a:solidFill>
            <a:srgbClr val="1C6299"/>
          </a:solidFill>
        </p:grpSpPr>
        <p:sp>
          <p:nvSpPr>
            <p:cNvPr id="72" name="椭圆 71"/>
            <p:cNvSpPr/>
            <p:nvPr/>
          </p:nvSpPr>
          <p:spPr>
            <a:xfrm>
              <a:off x="4087615" y="3527783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599" y="3687265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74" name="组合 73"/>
          <p:cNvGrpSpPr/>
          <p:nvPr/>
        </p:nvGrpSpPr>
        <p:grpSpPr>
          <a:xfrm>
            <a:off x="7225064" y="2893118"/>
            <a:ext cx="721885" cy="721885"/>
            <a:chOff x="7320600" y="3527783"/>
            <a:chExt cx="721885" cy="721885"/>
          </a:xfrm>
          <a:solidFill>
            <a:srgbClr val="1C6299"/>
          </a:solidFill>
        </p:grpSpPr>
        <p:sp>
          <p:nvSpPr>
            <p:cNvPr id="75" name="椭圆 74"/>
            <p:cNvSpPr/>
            <p:nvPr/>
          </p:nvSpPr>
          <p:spPr>
            <a:xfrm>
              <a:off x="7320600" y="3527783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314" y="3673229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77" name="组合 76"/>
          <p:cNvGrpSpPr/>
          <p:nvPr/>
        </p:nvGrpSpPr>
        <p:grpSpPr>
          <a:xfrm>
            <a:off x="2671011" y="4662231"/>
            <a:ext cx="721885" cy="721885"/>
            <a:chOff x="2671011" y="5449296"/>
            <a:chExt cx="721885" cy="721885"/>
          </a:xfrm>
          <a:solidFill>
            <a:srgbClr val="1C6299"/>
          </a:solidFill>
        </p:grpSpPr>
        <p:sp>
          <p:nvSpPr>
            <p:cNvPr id="78" name="椭圆 77"/>
            <p:cNvSpPr/>
            <p:nvPr/>
          </p:nvSpPr>
          <p:spPr>
            <a:xfrm>
              <a:off x="2671011" y="5449296"/>
              <a:ext cx="721885" cy="721885"/>
            </a:xfrm>
            <a:prstGeom prst="ellipse">
              <a:avLst/>
            </a:prstGeom>
            <a:grpFill/>
            <a:ln>
              <a:solidFill>
                <a:srgbClr val="1A917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164" y="5628909"/>
              <a:ext cx="360000" cy="360000"/>
            </a:xfrm>
            <a:prstGeom prst="rect">
              <a:avLst/>
            </a:prstGeom>
            <a:grpFill/>
          </p:spPr>
        </p:pic>
      </p:grpSp>
      <p:grpSp>
        <p:nvGrpSpPr>
          <p:cNvPr id="80" name="组合 79"/>
          <p:cNvGrpSpPr/>
          <p:nvPr/>
        </p:nvGrpSpPr>
        <p:grpSpPr>
          <a:xfrm>
            <a:off x="5707762" y="4662231"/>
            <a:ext cx="721885" cy="721885"/>
            <a:chOff x="5632499" y="5449296"/>
            <a:chExt cx="721885" cy="721885"/>
          </a:xfrm>
          <a:solidFill>
            <a:srgbClr val="1C6299"/>
          </a:solidFill>
        </p:grpSpPr>
        <p:sp>
          <p:nvSpPr>
            <p:cNvPr id="81" name="椭圆 80"/>
            <p:cNvSpPr/>
            <p:nvPr/>
          </p:nvSpPr>
          <p:spPr>
            <a:xfrm>
              <a:off x="5632499" y="5449296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560" y="5597687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83" name="组合 82"/>
          <p:cNvGrpSpPr/>
          <p:nvPr/>
        </p:nvGrpSpPr>
        <p:grpSpPr>
          <a:xfrm>
            <a:off x="8744512" y="4662231"/>
            <a:ext cx="721885" cy="721885"/>
            <a:chOff x="8799104" y="5449296"/>
            <a:chExt cx="721885" cy="721885"/>
          </a:xfrm>
          <a:solidFill>
            <a:srgbClr val="1C6299"/>
          </a:solidFill>
        </p:grpSpPr>
        <p:sp>
          <p:nvSpPr>
            <p:cNvPr id="84" name="椭圆 83"/>
            <p:cNvSpPr/>
            <p:nvPr/>
          </p:nvSpPr>
          <p:spPr>
            <a:xfrm>
              <a:off x="8799104" y="5449296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8272" y="5585123"/>
              <a:ext cx="432000" cy="432000"/>
            </a:xfrm>
            <a:prstGeom prst="rect">
              <a:avLst/>
            </a:prstGeom>
            <a:grpFill/>
          </p:spPr>
        </p:pic>
      </p:grpSp>
      <p:grpSp>
        <p:nvGrpSpPr>
          <p:cNvPr id="86" name="组合 85"/>
          <p:cNvGrpSpPr/>
          <p:nvPr/>
        </p:nvGrpSpPr>
        <p:grpSpPr>
          <a:xfrm>
            <a:off x="2671011" y="1102899"/>
            <a:ext cx="721885" cy="721885"/>
            <a:chOff x="2671011" y="1585164"/>
            <a:chExt cx="721885" cy="721885"/>
          </a:xfrm>
          <a:solidFill>
            <a:srgbClr val="1C6299"/>
          </a:solidFill>
        </p:grpSpPr>
        <p:sp>
          <p:nvSpPr>
            <p:cNvPr id="87" name="椭圆 86"/>
            <p:cNvSpPr/>
            <p:nvPr/>
          </p:nvSpPr>
          <p:spPr>
            <a:xfrm>
              <a:off x="2671011" y="1585164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660" y="1751588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89" name="组合 88"/>
          <p:cNvGrpSpPr/>
          <p:nvPr/>
        </p:nvGrpSpPr>
        <p:grpSpPr>
          <a:xfrm>
            <a:off x="5707762" y="1102899"/>
            <a:ext cx="721885" cy="721885"/>
            <a:chOff x="5632499" y="1585164"/>
            <a:chExt cx="721885" cy="721885"/>
          </a:xfrm>
          <a:solidFill>
            <a:srgbClr val="1C6299"/>
          </a:solidFill>
        </p:grpSpPr>
        <p:sp>
          <p:nvSpPr>
            <p:cNvPr id="90" name="椭圆 89"/>
            <p:cNvSpPr/>
            <p:nvPr/>
          </p:nvSpPr>
          <p:spPr>
            <a:xfrm>
              <a:off x="5632499" y="1585164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441" y="1748106"/>
              <a:ext cx="396000" cy="396000"/>
            </a:xfrm>
            <a:prstGeom prst="rect">
              <a:avLst/>
            </a:prstGeom>
            <a:grpFill/>
          </p:spPr>
        </p:pic>
      </p:grpSp>
      <p:grpSp>
        <p:nvGrpSpPr>
          <p:cNvPr id="92" name="组合 91"/>
          <p:cNvGrpSpPr/>
          <p:nvPr/>
        </p:nvGrpSpPr>
        <p:grpSpPr>
          <a:xfrm>
            <a:off x="8744512" y="1102899"/>
            <a:ext cx="721885" cy="721885"/>
            <a:chOff x="8799104" y="1585164"/>
            <a:chExt cx="721885" cy="721885"/>
          </a:xfrm>
          <a:solidFill>
            <a:srgbClr val="1C6299"/>
          </a:solidFill>
        </p:grpSpPr>
        <p:sp>
          <p:nvSpPr>
            <p:cNvPr id="93" name="椭圆 92"/>
            <p:cNvSpPr/>
            <p:nvPr/>
          </p:nvSpPr>
          <p:spPr>
            <a:xfrm>
              <a:off x="8799104" y="1585164"/>
              <a:ext cx="721885" cy="7218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046" y="1779221"/>
              <a:ext cx="360000" cy="360000"/>
            </a:xfrm>
            <a:prstGeom prst="rect">
              <a:avLst/>
            </a:prstGeom>
            <a:grpFill/>
          </p:spPr>
        </p:pic>
      </p:grpSp>
      <p:sp>
        <p:nvSpPr>
          <p:cNvPr id="95" name="TextBox 205"/>
          <p:cNvSpPr txBox="1"/>
          <p:nvPr/>
        </p:nvSpPr>
        <p:spPr>
          <a:xfrm>
            <a:off x="1952834" y="1890450"/>
            <a:ext cx="2150660" cy="816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起源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2000s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，斯坦福大学，机器人软件系统架构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TextBox 205"/>
          <p:cNvSpPr txBox="1"/>
          <p:nvPr/>
        </p:nvSpPr>
        <p:spPr>
          <a:xfrm>
            <a:off x="4991479" y="1890450"/>
            <a:ext cx="2150660" cy="816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正式发布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2007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，柳树车库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(Willow Garage)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发起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TextBox 205"/>
          <p:cNvSpPr txBox="1"/>
          <p:nvPr/>
        </p:nvSpPr>
        <p:spPr>
          <a:xfrm>
            <a:off x="8030124" y="1890450"/>
            <a:ext cx="2150660" cy="816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1.0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发布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，许多组建和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API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沿用至今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8" name="TextBox 205"/>
          <p:cNvSpPr txBox="1"/>
          <p:nvPr/>
        </p:nvSpPr>
        <p:spPr>
          <a:xfrm>
            <a:off x="1952834" y="5437257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Jade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TextBox 205"/>
          <p:cNvSpPr txBox="1"/>
          <p:nvPr/>
        </p:nvSpPr>
        <p:spPr>
          <a:xfrm>
            <a:off x="4991479" y="5437257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Kinetic(LTS)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16.04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TextBox 205"/>
          <p:cNvSpPr txBox="1"/>
          <p:nvPr/>
        </p:nvSpPr>
        <p:spPr>
          <a:xfrm>
            <a:off x="8030124" y="5437257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Lunar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TextBox 205"/>
          <p:cNvSpPr txBox="1"/>
          <p:nvPr/>
        </p:nvSpPr>
        <p:spPr>
          <a:xfrm>
            <a:off x="3346269" y="3687544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Indigo(LTS)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14.04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TextBox 205"/>
          <p:cNvSpPr txBox="1"/>
          <p:nvPr/>
        </p:nvSpPr>
        <p:spPr>
          <a:xfrm>
            <a:off x="6504448" y="3687544"/>
            <a:ext cx="2150660" cy="5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 Hydro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3" name="弧形 102"/>
          <p:cNvSpPr>
            <a:spLocks noChangeAspect="1"/>
          </p:cNvSpPr>
          <p:nvPr/>
        </p:nvSpPr>
        <p:spPr>
          <a:xfrm flipH="1">
            <a:off x="1234817" y="3252679"/>
            <a:ext cx="1764000" cy="1764000"/>
          </a:xfrm>
          <a:prstGeom prst="arc">
            <a:avLst>
              <a:gd name="adj1" fmla="val 16200000"/>
              <a:gd name="adj2" fmla="val 5398119"/>
            </a:avLst>
          </a:prstGeom>
          <a:ln w="190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105" name="组合 104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106" name="椭圆 105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09" name="图片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110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ROS</a:t>
            </a:r>
            <a:r>
              <a:rPr lang="zh-CN" altLang="en-US" sz="26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cs typeface="+mn-cs"/>
              </a:rPr>
              <a:t>简介</a:t>
            </a:r>
            <a:endParaRPr lang="zh-CN" altLang="en-US" sz="26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0.18672 4.07407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69" grpId="0" bldLvl="0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 descr="/Users/xiaoyin/Desktop/无人机/paper/yolo/ros.pngros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02740" y="2861310"/>
            <a:ext cx="8987155" cy="1517650"/>
          </a:xfrm>
          <a:prstGeom prst="rect">
            <a:avLst/>
          </a:prstGeom>
        </p:spPr>
      </p:pic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ROS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简介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3" name="TextBox 205"/>
          <p:cNvSpPr txBox="1"/>
          <p:nvPr/>
        </p:nvSpPr>
        <p:spPr>
          <a:xfrm>
            <a:off x="5020670" y="1272431"/>
            <a:ext cx="2150660" cy="1074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中间件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类操作系统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硬件抽象、底层设备控制、进程间通信、包管理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7203" y="0"/>
            <a:ext cx="12199203" cy="4172694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5891230" y="4493759"/>
            <a:ext cx="2662638" cy="96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173355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65" b="1" dirty="0">
                <a:solidFill>
                  <a:srgbClr val="EEB5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55" b="1" dirty="0">
                <a:solidFill>
                  <a:srgbClr val="1C62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2655" b="1" dirty="0">
              <a:solidFill>
                <a:srgbClr val="1C62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-173355" algn="ctr"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035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</a:t>
            </a:r>
            <a:r>
              <a:rPr lang="zh-CN" altLang="en-US" sz="3035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工程结构</a:t>
            </a:r>
            <a:endParaRPr lang="zh-CN" altLang="en-US" sz="3035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711594" y="4362947"/>
            <a:ext cx="0" cy="1893787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/>
          <p:cNvSpPr txBox="1"/>
          <p:nvPr/>
        </p:nvSpPr>
        <p:spPr>
          <a:xfrm>
            <a:off x="4039883" y="5928521"/>
            <a:ext cx="1203431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35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PART 02</a:t>
            </a:r>
            <a:endParaRPr lang="zh-CN" altLang="en-US" sz="2135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00914" y="4327691"/>
            <a:ext cx="1400077" cy="14000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05">
                <a:solidFill>
                  <a:srgbClr val="080808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4015574" y="4547938"/>
            <a:ext cx="1203431" cy="1025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65" b="1" dirty="0">
                <a:solidFill>
                  <a:srgbClr val="1C6299"/>
                </a:solidFill>
                <a:latin typeface="Arial" panose="020B0604020202090204" pitchFamily="34" charset="0"/>
                <a:ea typeface="宋体" panose="02010600030101010101" pitchFamily="2" charset="-122"/>
                <a:cs typeface="Arial" panose="020B0604020202090204" pitchFamily="34" charset="0"/>
              </a:rPr>
              <a:t>02</a:t>
            </a:r>
            <a:endParaRPr lang="zh-CN" altLang="en-US" sz="6665" b="1" dirty="0">
              <a:solidFill>
                <a:srgbClr val="1C6299"/>
              </a:solidFill>
              <a:latin typeface="Arial" panose="020B0604020202090204" pitchFamily="34" charset="0"/>
              <a:ea typeface="宋体" panose="02010600030101010101" pitchFamily="2" charset="-122"/>
              <a:cs typeface="Arial" panose="020B060402020209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50800"/>
            <a:ext cx="12103100" cy="40761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/>
      <p:bldP spid="17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4721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1C6299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14312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ROS</a:t>
            </a:r>
            <a:r>
              <a:rPr kumimoji="0" lang="zh-CN" altLang="en-US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工程结构</a:t>
            </a:r>
            <a:endParaRPr kumimoji="0" lang="zh-CN" altLang="en-US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文本占位符 2"/>
          <p:cNvSpPr txBox="1"/>
          <p:nvPr/>
        </p:nvSpPr>
        <p:spPr>
          <a:xfrm>
            <a:off x="5560176" y="3787775"/>
            <a:ext cx="6792912" cy="9271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spc="1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100" normalizeH="0" baseline="0" noProof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rPr>
              <a:t>Engineering Structure</a:t>
            </a:r>
            <a:endParaRPr kumimoji="0" lang="en-US" altLang="zh-CN" sz="1800" b="0" i="0" u="none" strike="noStrike" kern="1200" cap="none" spc="10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5560176" y="3432579"/>
            <a:ext cx="720000" cy="101600"/>
          </a:xfrm>
          <a:prstGeom prst="rect">
            <a:avLst/>
          </a:prstGeom>
          <a:gradFill>
            <a:gsLst>
              <a:gs pos="0">
                <a:srgbClr val="1C6299"/>
              </a:gs>
              <a:gs pos="100000">
                <a:srgbClr val="5C307D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5" name="任意多边形: 形状 24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4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2044</Words>
  <Application>WPS 演示</Application>
  <PresentationFormat>宽屏</PresentationFormat>
  <Paragraphs>351</Paragraphs>
  <Slides>25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Arial</vt:lpstr>
      <vt:lpstr>方正书宋_GBK</vt:lpstr>
      <vt:lpstr>Wingdings</vt:lpstr>
      <vt:lpstr>Calibri</vt:lpstr>
      <vt:lpstr>等线</vt:lpstr>
      <vt:lpstr>微软雅黑</vt:lpstr>
      <vt:lpstr>Arial Unicode MS</vt:lpstr>
      <vt:lpstr>Arial</vt:lpstr>
      <vt:lpstr>Impact</vt:lpstr>
      <vt:lpstr>宋体</vt:lpstr>
      <vt:lpstr>Calibri</vt:lpstr>
      <vt:lpstr>汉仪中等线KW</vt:lpstr>
      <vt:lpstr>Arial Rounded MT Bold</vt:lpstr>
      <vt:lpstr>宋体</vt:lpstr>
      <vt:lpstr>汉仪书宋二KW</vt:lpstr>
      <vt:lpstr>等线 Light</vt:lpstr>
      <vt:lpstr>Calibri Light</vt:lpstr>
      <vt:lpstr>Helvetica Neue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xiaoyin</cp:lastModifiedBy>
  <cp:revision>277</cp:revision>
  <dcterms:created xsi:type="dcterms:W3CDTF">2019-10-22T09:01:57Z</dcterms:created>
  <dcterms:modified xsi:type="dcterms:W3CDTF">2019-10-22T09:01:57Z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2052-1.6.1.2429</vt:lpwstr>
  </property>
</Properties>
</file>